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44" r:id="rId2"/>
    <p:sldId id="328" r:id="rId3"/>
    <p:sldId id="337" r:id="rId4"/>
    <p:sldId id="320" r:id="rId5"/>
    <p:sldId id="327" r:id="rId6"/>
    <p:sldId id="326" r:id="rId7"/>
    <p:sldId id="325" r:id="rId8"/>
    <p:sldId id="349" r:id="rId9"/>
    <p:sldId id="345" r:id="rId10"/>
    <p:sldId id="347" r:id="rId11"/>
    <p:sldId id="331" r:id="rId12"/>
    <p:sldId id="348" r:id="rId13"/>
    <p:sldId id="350" r:id="rId14"/>
    <p:sldId id="352" r:id="rId15"/>
    <p:sldId id="318" r:id="rId1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0133"/>
    <a:srgbClr val="33A8FF"/>
    <a:srgbClr val="6A7584"/>
    <a:srgbClr val="292D33"/>
    <a:srgbClr val="4B61B4"/>
    <a:srgbClr val="3574BE"/>
    <a:srgbClr val="F19B00"/>
    <a:srgbClr val="CE4916"/>
    <a:srgbClr val="2D167E"/>
    <a:srgbClr val="FA4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78" autoAdjust="0"/>
    <p:restoredTop sz="70035" autoAdjust="0"/>
  </p:normalViewPr>
  <p:slideViewPr>
    <p:cSldViewPr snapToGrid="0">
      <p:cViewPr varScale="1">
        <p:scale>
          <a:sx n="80" d="100"/>
          <a:sy n="80" d="100"/>
        </p:scale>
        <p:origin x="121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FCE68-3AA9-4768-A319-C9608B3EAC1D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A4AF3-F093-409B-9889-74DB9FB22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3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397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7902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59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Key Highlights in 9.1</a:t>
            </a:r>
          </a:p>
          <a:p>
            <a:r>
              <a:rPr lang="en-US" b="1" dirty="0"/>
              <a:t>🔹 </a:t>
            </a:r>
            <a:r>
              <a:rPr lang="en-US" b="1" dirty="0" err="1"/>
              <a:t>LocalDistributedEventBus</a:t>
            </a:r>
            <a:r>
              <a:rPr lang="en-US" b="1" dirty="0"/>
              <a:t> with Outbox/Inbox Patterns</a:t>
            </a:r>
          </a:p>
          <a:p>
            <a:r>
              <a:rPr lang="en-US" dirty="0"/>
              <a:t>ABP 9.1 introduces support for the outbox/inbox patterns in </a:t>
            </a:r>
            <a:r>
              <a:rPr lang="en-US" dirty="0" err="1"/>
              <a:t>LocalDistributedEventBus</a:t>
            </a:r>
            <a:r>
              <a:rPr lang="en-US" dirty="0"/>
              <a:t>, improving reliability in distributed event handling.</a:t>
            </a:r>
          </a:p>
          <a:p>
            <a:r>
              <a:rPr lang="en-US" b="1" dirty="0"/>
              <a:t>🔹 Improved Permission Management</a:t>
            </a:r>
          </a:p>
          <a:p>
            <a:r>
              <a:rPr lang="en-US" dirty="0"/>
              <a:t>A major refactor in the permission management system now ensures that the "Grant All Permissions" feature works as expected, making permission handling more seamless.</a:t>
            </a:r>
          </a:p>
          <a:p>
            <a:r>
              <a:rPr lang="en-US" b="1" dirty="0"/>
              <a:t>🔹 Angular Fixes &amp; Enhancements</a:t>
            </a:r>
          </a:p>
          <a:p>
            <a:r>
              <a:rPr lang="en-US" dirty="0"/>
              <a:t>Several updates target Angular, including: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Fixes for </a:t>
            </a:r>
            <a:r>
              <a:rPr lang="en-US" dirty="0" err="1"/>
              <a:t>ESLint</a:t>
            </a:r>
            <a:r>
              <a:rPr lang="en-US" dirty="0"/>
              <a:t> dependency issues.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Resolution of tree node selection bugs.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Proxy generation improvements, especially for </a:t>
            </a:r>
            <a:r>
              <a:rPr lang="en-US" dirty="0" err="1"/>
              <a:t>enums</a:t>
            </a:r>
            <a:r>
              <a:rPr lang="en-US" dirty="0"/>
              <a:t> and nullability checks.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Updated templates to align with Angular 19.1.x.</a:t>
            </a:r>
          </a:p>
          <a:p>
            <a:r>
              <a:rPr lang="en-US" b="1" dirty="0"/>
              <a:t>🔹 Localization Enhancements</a:t>
            </a:r>
          </a:p>
          <a:p>
            <a:r>
              <a:rPr lang="en-US" dirty="0"/>
              <a:t>Custom </a:t>
            </a:r>
            <a:r>
              <a:rPr lang="en-US" dirty="0" err="1"/>
              <a:t>IdentityErrorDescriber</a:t>
            </a:r>
            <a:r>
              <a:rPr lang="en-US" dirty="0"/>
              <a:t> now provides better localized error messages, improving user experience for multilingual applications.</a:t>
            </a:r>
          </a:p>
          <a:p>
            <a:r>
              <a:rPr lang="en-US" b="1" dirty="0"/>
              <a:t>🔹 Database &amp; Dependency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Entity Framework Core</a:t>
            </a:r>
            <a:r>
              <a:rPr lang="en-US" dirty="0"/>
              <a:t>: Updated </a:t>
            </a:r>
            <a:r>
              <a:rPr lang="en-US" dirty="0" err="1"/>
              <a:t>Pomelo.EntityFrameworkCore.MySql</a:t>
            </a:r>
            <a:r>
              <a:rPr lang="en-US" dirty="0"/>
              <a:t> and </a:t>
            </a:r>
            <a:r>
              <a:rPr lang="en-US" dirty="0" err="1"/>
              <a:t>Npgsql.EntityFrameworkCore.PostgreSQL</a:t>
            </a:r>
            <a:r>
              <a:rPr lang="en-US" dirty="0"/>
              <a:t> to latest versions.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OpenIddict</a:t>
            </a:r>
            <a:r>
              <a:rPr lang="en-US" dirty="0"/>
              <a:t>: Upgraded to version 6.0.0 for better authentication support.</a:t>
            </a:r>
          </a:p>
          <a:p>
            <a:r>
              <a:rPr lang="en-US" b="1" dirty="0"/>
              <a:t>🔹 Improved UI &amp; Documentation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Page header improvements: Breadcrumbs and toolbar items now reset properly when disposing pages.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Updated CLI documentation with improved descriptions.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Enhanced documentation across various features, including Blazor UI and modular monoliths.</a:t>
            </a:r>
          </a:p>
          <a:p>
            <a:r>
              <a:rPr lang="en-US" b="1" dirty="0"/>
              <a:t>🛠 Other Notable Improvements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Fixed filtering issues in permission modals.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Added support for Tencent Cloud SMS.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Enhanced comment time formatting with localized "time ago" display.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Various bug fixes and performance optimizations.</a:t>
            </a:r>
          </a:p>
          <a:p>
            <a:r>
              <a:rPr lang="en-US" dirty="0"/>
              <a:t>ABP 9.1 is packed with updates that make development smoother and more efficient. Upgrade now and take advantage of these improvements!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67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43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46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 integrate custom Cursor rules into your ABP-based backend to improve code quality and streamline your development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23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Create a CRUD API with ABP Framework, ASP.NET Core, and PostgreSQL, improving a basic example with permissions. It creates a solid API for managing products using ABP’s handy features.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18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The ABP Framework provides various implementations of encryption and decryption to protect sensitive data. Here are three main encryption scenarios and their implementations: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64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93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I will walk you through the process of </a:t>
            </a:r>
            <a:r>
              <a:rPr lang="en-US" b="1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containerizing a .NET application</a:t>
            </a: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. The </a:t>
            </a:r>
            <a:r>
              <a:rPr lang="en-US" b="0" i="1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ultimate goal</a:t>
            </a: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 is to have a </a:t>
            </a:r>
            <a:r>
              <a:rPr lang="en-US" b="1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Blazor </a:t>
            </a:r>
            <a:r>
              <a:rPr lang="en-US" b="1" i="0" dirty="0" err="1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WebAssembly</a:t>
            </a: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 application and a </a:t>
            </a:r>
            <a:r>
              <a:rPr lang="en-US" b="1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JWT-protected Web API up and running with a single command</a:t>
            </a: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00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 err="1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OpenIddict</a:t>
            </a:r>
            <a:r>
              <a:rPr lang="en-US" b="0" i="0" dirty="0">
                <a:solidFill>
                  <a:srgbClr val="69707B"/>
                </a:solidFill>
                <a:effectLst/>
                <a:latin typeface="Poppins" panose="00000500000000000000" pitchFamily="2" charset="0"/>
              </a:rPr>
              <a:t> module provides authentication features like single sign-on, single log-out, and API access control. While it comes pre-installed in ABP applications, the default post-logout redirect URI (/authentication/logout-callback) shows a generic logout page.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74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8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Ismail will talk about </a:t>
            </a:r>
            <a:r>
              <a:rPr 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Modular Monolith Development with ASP.NET Core and ABP Framework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4AF3-F093-409B-9889-74DB9FB22E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23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E77430-76F8-421E-A492-AC79EFC42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5D7CA3C-4629-4882-9ECE-C98196B923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25D8AE9-7BBD-4211-BBA1-9591D019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27.02.2025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8C32662-0384-408E-AE1E-E1071AB68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6AD868F-2C5D-4745-BB03-6E8628AA4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2715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EBC12C-B462-499E-BE53-A79936B7F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B55F3CA-6E9C-4257-A90C-15F29CC15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CBDA025-B7C3-4B80-A30A-C2D655583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27.02.2025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6FC1FF3-0909-48EE-B368-E2856227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9315CFA-2B2B-4A47-B935-FC78715FE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0863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E32B0823-C3A1-4ADF-9C3E-7A7D860F7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3E10993-3ED6-4B98-8385-3F29171F3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21B2D32-FB06-4AE9-986C-07D929CA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27.02.2025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BB47A69-0BCE-4EDD-A276-A6109E093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E4181D3-50D3-4F0B-9379-C88D4F96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3972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E4FDF28-7128-4431-B4A8-C4B3DFA67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AA3D55E-AF61-424A-88A0-7A20D1C7F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250A756-5E30-45BA-B99D-73085373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27.02.2025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9F1DEB5-E389-4328-B5EB-C2792965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8886A87-E284-4278-8FDF-74014D09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8508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68944B5-2708-400F-860D-884ED6FE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7CB5F21-8EF1-4B51-8E56-D8A79F78F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D5948A6-D56D-4B19-936C-AAD26A1BB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27.02.2025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B5989C5-0A88-437B-8661-5B559452A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19D1417-4AA9-43C1-9DBC-D5C43004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3726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43316D-2C42-49A4-9A92-6A020E7CE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5E7A332-7CA6-4453-A3B9-3C286352D0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5C8B178-7B2A-4403-8534-F0DEE5AB1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E7A6E25-E1CC-40A0-97C0-376151E4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27.02.2025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2B947C6-4882-4FEF-BE65-AA9A795B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3B0A707-C9C8-4C30-A0CB-59F611445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966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D3E25E2-E9D5-4CE0-9317-A0FACA836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52225AA-F6A6-4A8E-82D4-3576A6664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67BEB5A-D558-4536-B428-E7BAF595D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730CE4F5-13FA-414A-8F1E-FF06064783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A40A1528-EFC2-44D6-BCD3-EDED99B8CE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1A045E3D-F125-4588-BBC5-497F3C3A4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27.02.2025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946676F1-1F6E-4B6E-B0DA-3D00C2BCD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0B6BDAC3-470D-4990-B1F0-7982053F4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8874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6C8FCB9-5030-468C-8904-86F2C7BB0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FB3B8A1-C550-4287-A35F-5D4FA0E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27.02.2025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DF14AC2-18B7-43FD-AEE6-4E5B6A1E7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07DC154-6845-47F7-AECC-5702F1D5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0017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DCE01C51-8E77-4AE1-9235-42E4B48B1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27.02.2025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88541EA-1AAD-4AF5-8285-BB04E5F06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B623959-63E8-4C79-AB1E-4CE131711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6807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7D8FCE8-142C-4C8C-A231-733F7AB48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B2CF1D-5DE1-4613-836B-AF7736A34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FF92C87-EFE9-4E23-90B6-11F7CE1AC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3137BC8-12B0-479D-B5AA-C615B630A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27.02.2025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4290E7C-4B3E-4930-A62B-3778AC15D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3945CA1-46E9-4726-AB12-6C8CE0817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3552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4B6F6C4-3724-4586-947C-14C7ABC69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4D91B94-7618-4737-94AE-38B9E49FE8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CD41985-3CBB-4DAA-BAC2-A6F1CC914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808BC2F-3D55-4DC2-9299-62944ED3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A38-496E-4635-AD4D-E4F60A7AA5BC}" type="datetimeFigureOut">
              <a:rPr lang="tr-TR" smtClean="0"/>
              <a:t>27.02.2025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890B56E-3445-4339-8DCE-AD935F08A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C5E692B-06FE-4654-9CE0-5D1FE61A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7066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B4051567-2777-4AF1-9C70-2AC9FE81F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F7144FA-ECCD-4099-B66B-E1DD516F4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97D8262-AA3C-467B-8051-2B419AFE8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64A38-496E-4635-AD4D-E4F60A7AA5BC}" type="datetimeFigureOut">
              <a:rPr lang="tr-TR" smtClean="0"/>
              <a:t>27.02.2025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E18FDA2-9978-4F71-891C-1F7C394023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7760459-6D88-4968-BDEC-32D86168A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441C3-E2D1-4C27-A9D4-D5599B5658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9219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hyperlink" Target="https://github.com/ebicoglu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4;p1">
            <a:extLst>
              <a:ext uri="{FF2B5EF4-FFF2-40B4-BE49-F238E27FC236}">
                <a16:creationId xmlns:a16="http://schemas.microsoft.com/office/drawing/2014/main" id="{7C42B778-5F11-4545-A665-483AB027C939}"/>
              </a:ext>
            </a:extLst>
          </p:cNvPr>
          <p:cNvSpPr txBox="1"/>
          <p:nvPr/>
        </p:nvSpPr>
        <p:spPr>
          <a:xfrm>
            <a:off x="1" y="1795949"/>
            <a:ext cx="12192000" cy="193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-US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ABP Community News</a:t>
            </a:r>
          </a:p>
          <a:p>
            <a:pPr algn="ctr"/>
            <a:r>
              <a:rPr lang="en-US" sz="5067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What’s new with the latest ABP?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4CF44E-6103-44F6-9E1F-67587B76DAF0}"/>
              </a:ext>
            </a:extLst>
          </p:cNvPr>
          <p:cNvGrpSpPr/>
          <p:nvPr/>
        </p:nvGrpSpPr>
        <p:grpSpPr>
          <a:xfrm>
            <a:off x="1290659" y="4730437"/>
            <a:ext cx="9617333" cy="1410789"/>
            <a:chOff x="1290659" y="4730437"/>
            <a:chExt cx="9617333" cy="1410789"/>
          </a:xfrm>
        </p:grpSpPr>
        <p:pic>
          <p:nvPicPr>
            <p:cNvPr id="16" name="Google Shape;59;p1">
              <a:extLst>
                <a:ext uri="{FF2B5EF4-FFF2-40B4-BE49-F238E27FC236}">
                  <a16:creationId xmlns:a16="http://schemas.microsoft.com/office/drawing/2014/main" id="{22A326D1-2D6E-441C-A69D-E621827F03B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52207" y="5161126"/>
              <a:ext cx="314133" cy="314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60;p1">
              <a:extLst>
                <a:ext uri="{FF2B5EF4-FFF2-40B4-BE49-F238E27FC236}">
                  <a16:creationId xmlns:a16="http://schemas.microsoft.com/office/drawing/2014/main" id="{0849A180-AC38-4086-91D6-4BE2E1E0F401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45795" y="5533997"/>
              <a:ext cx="314133" cy="3141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61;p1">
              <a:extLst>
                <a:ext uri="{FF2B5EF4-FFF2-40B4-BE49-F238E27FC236}">
                  <a16:creationId xmlns:a16="http://schemas.microsoft.com/office/drawing/2014/main" id="{694ADC20-9F21-4552-ABE7-466060B8127D}"/>
                </a:ext>
              </a:extLst>
            </p:cNvPr>
            <p:cNvSpPr txBox="1"/>
            <p:nvPr/>
          </p:nvSpPr>
          <p:spPr>
            <a:xfrm>
              <a:off x="7059928" y="5071992"/>
              <a:ext cx="2260537" cy="4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/>
            <a:p>
              <a:r>
                <a:rPr lang="tr" sz="1600" dirty="0">
                  <a:solidFill>
                    <a:srgbClr val="292D33"/>
                  </a:solidFill>
                  <a:latin typeface="Poppins"/>
                  <a:ea typeface="Poppins"/>
                  <a:cs typeface="Poppins"/>
                  <a:sym typeface="Poppins"/>
                </a:rPr>
                <a:t>@</a:t>
              </a:r>
              <a:r>
                <a:rPr lang="en-US" sz="1600" dirty="0">
                  <a:solidFill>
                    <a:srgbClr val="292D33"/>
                  </a:solidFill>
                  <a:latin typeface="Poppins"/>
                  <a:ea typeface="Poppins"/>
                  <a:cs typeface="Poppins"/>
                  <a:sym typeface="Poppins"/>
                </a:rPr>
                <a:t>alperebicoglu</a:t>
              </a:r>
              <a:endParaRPr sz="16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" name="Google Shape;62;p1">
              <a:extLst>
                <a:ext uri="{FF2B5EF4-FFF2-40B4-BE49-F238E27FC236}">
                  <a16:creationId xmlns:a16="http://schemas.microsoft.com/office/drawing/2014/main" id="{3F8F766A-C825-4685-B9EB-56D91AF105BF}"/>
                </a:ext>
              </a:extLst>
            </p:cNvPr>
            <p:cNvSpPr txBox="1"/>
            <p:nvPr/>
          </p:nvSpPr>
          <p:spPr>
            <a:xfrm>
              <a:off x="7066340" y="5435832"/>
              <a:ext cx="1723634" cy="4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/>
            <a:p>
              <a:r>
                <a:rPr lang="tr" sz="1600" dirty="0">
                  <a:solidFill>
                    <a:srgbClr val="292D33"/>
                  </a:solidFill>
                  <a:latin typeface="Poppins"/>
                  <a:ea typeface="Poppins"/>
                  <a:cs typeface="Poppins"/>
                  <a:sym typeface="Poppins"/>
                </a:rPr>
                <a:t>@</a:t>
              </a:r>
              <a:r>
                <a:rPr lang="en-US" sz="1600" dirty="0">
                  <a:solidFill>
                    <a:srgbClr val="292D33"/>
                  </a:solidFill>
                  <a:latin typeface="Poppins"/>
                  <a:ea typeface="Poppins"/>
                  <a:cs typeface="Poppins"/>
                  <a:sym typeface="Poppins"/>
                </a:rPr>
                <a:t>ebicoglu</a:t>
              </a:r>
              <a:endParaRPr sz="1600" dirty="0">
                <a:solidFill>
                  <a:srgbClr val="292D3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" name="Google Shape;56;p1">
              <a:extLst>
                <a:ext uri="{FF2B5EF4-FFF2-40B4-BE49-F238E27FC236}">
                  <a16:creationId xmlns:a16="http://schemas.microsoft.com/office/drawing/2014/main" id="{63676736-4844-43F3-B31A-0FCDC6CA0FA5}"/>
                </a:ext>
              </a:extLst>
            </p:cNvPr>
            <p:cNvSpPr txBox="1"/>
            <p:nvPr/>
          </p:nvSpPr>
          <p:spPr>
            <a:xfrm>
              <a:off x="2490148" y="4966788"/>
              <a:ext cx="3766960" cy="6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/>
            <a:p>
              <a:r>
                <a:rPr lang="en-US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Alper EBICOGLU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1" name="Google Shape;57;p1">
              <a:extLst>
                <a:ext uri="{FF2B5EF4-FFF2-40B4-BE49-F238E27FC236}">
                  <a16:creationId xmlns:a16="http://schemas.microsoft.com/office/drawing/2014/main" id="{A66A5B29-4C9A-4AEC-85D4-26C257A4BB62}"/>
                </a:ext>
              </a:extLst>
            </p:cNvPr>
            <p:cNvSpPr txBox="1"/>
            <p:nvPr/>
          </p:nvSpPr>
          <p:spPr>
            <a:xfrm>
              <a:off x="2490148" y="5479721"/>
              <a:ext cx="4145783" cy="53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 fontScale="92500" lnSpcReduction="20000"/>
            </a:bodyPr>
            <a:lstStyle/>
            <a:p>
              <a:r>
                <a:rPr lang="en-GB" sz="2400" dirty="0">
                  <a:solidFill>
                    <a:srgbClr val="5B636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ABP Core Team Member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5F3DF8B-5806-45AF-B3A4-64A2C5457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659" y="4975196"/>
              <a:ext cx="1083213" cy="107453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DEC454-15A3-4C78-BD27-7D6D0DB71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7203" y="4730437"/>
              <a:ext cx="1410789" cy="14107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6238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4;p1">
            <a:extLst>
              <a:ext uri="{FF2B5EF4-FFF2-40B4-BE49-F238E27FC236}">
                <a16:creationId xmlns:a16="http://schemas.microsoft.com/office/drawing/2014/main" id="{7C42B778-5F11-4545-A665-483AB027C939}"/>
              </a:ext>
            </a:extLst>
          </p:cNvPr>
          <p:cNvSpPr txBox="1"/>
          <p:nvPr/>
        </p:nvSpPr>
        <p:spPr>
          <a:xfrm>
            <a:off x="0" y="2460627"/>
            <a:ext cx="12192000" cy="193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-US" sz="7200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What’s new </a:t>
            </a:r>
            <a:r>
              <a:rPr lang="en-US" sz="7200" b="1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with ABP?</a:t>
            </a:r>
            <a:endParaRPr lang="en-US" sz="7200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1342007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123447-7599-46AE-A1EB-017B63170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43" y="1104014"/>
            <a:ext cx="6858635" cy="5415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Metin kutusu 7">
            <a:extLst>
              <a:ext uri="{FF2B5EF4-FFF2-40B4-BE49-F238E27FC236}">
                <a16:creationId xmlns:a16="http://schemas.microsoft.com/office/drawing/2014/main" id="{0BDBDC2D-E1AA-42D9-A319-787C5D40B9CB}"/>
              </a:ext>
            </a:extLst>
          </p:cNvPr>
          <p:cNvSpPr txBox="1"/>
          <p:nvPr/>
        </p:nvSpPr>
        <p:spPr>
          <a:xfrm>
            <a:off x="484496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ABP 9.0.5 Patch Version Published ✔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CB81992F-885C-4DD2-AB8F-A59E3EFAED48}"/>
              </a:ext>
            </a:extLst>
          </p:cNvPr>
          <p:cNvSpPr txBox="1"/>
          <p:nvPr/>
        </p:nvSpPr>
        <p:spPr>
          <a:xfrm>
            <a:off x="8823278" y="2839598"/>
            <a:ext cx="789100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ABP 9.0.6 </a:t>
            </a:r>
          </a:p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Coming </a:t>
            </a:r>
          </a:p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Next Week</a:t>
            </a:r>
          </a:p>
          <a:p>
            <a:r>
              <a:rPr lang="en-US" sz="3200" dirty="0">
                <a:solidFill>
                  <a:srgbClr val="292D33"/>
                </a:solidFill>
                <a:latin typeface="Lexend" pitchFamily="2" charset="0"/>
              </a:rPr>
              <a:t>(March 6)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2B1D88-C1BF-4950-91B4-A3842212495D}"/>
              </a:ext>
            </a:extLst>
          </p:cNvPr>
          <p:cNvSpPr txBox="1"/>
          <p:nvPr/>
        </p:nvSpPr>
        <p:spPr>
          <a:xfrm>
            <a:off x="7765366" y="3162763"/>
            <a:ext cx="83562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👉</a:t>
            </a:r>
          </a:p>
        </p:txBody>
      </p:sp>
    </p:spTree>
    <p:extLst>
      <p:ext uri="{BB962C8B-B14F-4D97-AF65-F5344CB8AC3E}">
        <p14:creationId xmlns:p14="http://schemas.microsoft.com/office/powerpoint/2010/main" val="1639349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7">
            <a:extLst>
              <a:ext uri="{FF2B5EF4-FFF2-40B4-BE49-F238E27FC236}">
                <a16:creationId xmlns:a16="http://schemas.microsoft.com/office/drawing/2014/main" id="{0BDBDC2D-E1AA-42D9-A319-787C5D40B9CB}"/>
              </a:ext>
            </a:extLst>
          </p:cNvPr>
          <p:cNvSpPr txBox="1"/>
          <p:nvPr/>
        </p:nvSpPr>
        <p:spPr>
          <a:xfrm>
            <a:off x="484496" y="264503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Upcoming major version: ABP 9.1.0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236988-43AD-40CF-AB14-35D8FE2B9EF3}"/>
              </a:ext>
            </a:extLst>
          </p:cNvPr>
          <p:cNvSpPr txBox="1"/>
          <p:nvPr/>
        </p:nvSpPr>
        <p:spPr>
          <a:xfrm>
            <a:off x="8333033" y="372224"/>
            <a:ext cx="3374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Expected release date </a:t>
            </a:r>
            <a:r>
              <a:rPr lang="en-US" b="1" dirty="0"/>
              <a:t>11 March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4AF8E-4FCD-426B-9E1E-911216F2AA89}"/>
              </a:ext>
            </a:extLst>
          </p:cNvPr>
          <p:cNvSpPr txBox="1"/>
          <p:nvPr/>
        </p:nvSpPr>
        <p:spPr>
          <a:xfrm>
            <a:off x="266287" y="1382974"/>
            <a:ext cx="5957868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Lexend"/>
              </a:rPr>
              <a:t>🔶 </a:t>
            </a:r>
            <a:r>
              <a:rPr lang="en-US" b="1" dirty="0" err="1">
                <a:latin typeface="Lexend"/>
              </a:rPr>
              <a:t>LocalDistributedEventBus</a:t>
            </a:r>
            <a:r>
              <a:rPr lang="en-US" sz="2000" b="1" dirty="0">
                <a:latin typeface="Lexend"/>
              </a:rPr>
              <a:t> with Outbox/Inbox Pattern</a:t>
            </a:r>
          </a:p>
          <a:p>
            <a:pPr lvl="1"/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🔸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Support for the outbox/inbox patterns in </a:t>
            </a:r>
            <a:r>
              <a:rPr lang="en-US" sz="1200" dirty="0" err="1">
                <a:latin typeface="Helvetica" panose="020B0604020202020204" pitchFamily="34" charset="0"/>
                <a:cs typeface="Helvetica" panose="020B0604020202020204" pitchFamily="34" charset="0"/>
              </a:rPr>
              <a:t>LocalDistributedEventBus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, improving reliability in distributed event handling.</a:t>
            </a:r>
          </a:p>
          <a:p>
            <a:r>
              <a:rPr lang="en-US" sz="2000" b="1" dirty="0">
                <a:latin typeface="Lexend"/>
              </a:rPr>
              <a:t>🔶 Improved Permission Management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🔸A major refactor in the permission management system now ensures that the "</a:t>
            </a:r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Grant All Permissions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" feature works better.</a:t>
            </a:r>
          </a:p>
          <a:p>
            <a:r>
              <a:rPr lang="en-US" sz="2000" b="1" dirty="0">
                <a:latin typeface="Lexend"/>
              </a:rPr>
              <a:t>🔶 Angular Fixes &amp; Enhancements</a:t>
            </a:r>
          </a:p>
          <a:p>
            <a:pPr lvl="1"/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🔸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Fixes for </a:t>
            </a:r>
            <a:r>
              <a:rPr lang="en-US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ESLint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 dependency issues.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🔸Resolution of tree node selection bugs.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🔸Proxy generation improvements, especially for </a:t>
            </a:r>
            <a:r>
              <a:rPr lang="en-US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enums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 and nullability checks.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🔸Updated templates to align with </a:t>
            </a:r>
            <a:r>
              <a:rPr lang="en-US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Angular 19.1.x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r>
              <a:rPr lang="en-US" sz="2000" b="1" dirty="0">
                <a:latin typeface="Lexend"/>
              </a:rPr>
              <a:t>🔶 Localization Enhancements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🔸Custom </a:t>
            </a:r>
            <a:r>
              <a:rPr lang="en-US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IdentityErrorDescriber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 now provides better localized error messages, improving user experience for multilingual applications.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2CD41-E30D-4EA2-BD4E-E31081368B49}"/>
              </a:ext>
            </a:extLst>
          </p:cNvPr>
          <p:cNvSpPr txBox="1"/>
          <p:nvPr/>
        </p:nvSpPr>
        <p:spPr>
          <a:xfrm>
            <a:off x="6400347" y="1366896"/>
            <a:ext cx="552536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Lexend"/>
              </a:rPr>
              <a:t>🔶 Database &amp; Dependency Updates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🔸Updated </a:t>
            </a:r>
            <a:r>
              <a:rPr lang="en-US" sz="1200" dirty="0" err="1">
                <a:latin typeface="Helvetica" panose="020B0604020202020204" pitchFamily="34" charset="0"/>
                <a:cs typeface="Helvetica" panose="020B0604020202020204" pitchFamily="34" charset="0"/>
              </a:rPr>
              <a:t>Pomelo.EntityFrameworkCore.MySql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sz="1200" dirty="0" err="1">
                <a:latin typeface="Helvetica" panose="020B0604020202020204" pitchFamily="34" charset="0"/>
                <a:cs typeface="Helvetica" panose="020B0604020202020204" pitchFamily="34" charset="0"/>
              </a:rPr>
              <a:t>Npgsql.EntityFrameworkCore.PostgreSQL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 to latest versions.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🔸</a:t>
            </a:r>
            <a:r>
              <a:rPr lang="en-US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OpenIddict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: Upgraded to version 6.0.0 for better authentication support</a:t>
            </a:r>
          </a:p>
          <a:p>
            <a:r>
              <a:rPr lang="en-US" sz="2000" b="1" dirty="0">
                <a:latin typeface="Lexend"/>
              </a:rPr>
              <a:t>🔶 Documentation Improvements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🔸Breadcrumbs and toolbar items now reset properly when disposing pages.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🔸Updated CLI documentation with improved descriptions.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🔸Enhanced Blazor UI and modular monoliths documentations</a:t>
            </a:r>
          </a:p>
          <a:p>
            <a:r>
              <a:rPr lang="en-US" sz="2000" b="1" dirty="0">
                <a:latin typeface="Lexend"/>
              </a:rPr>
              <a:t>🔶 Other Notable Improvements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🔸Fixed filtering issues in permission modals.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🔸Added support for Tencent Cloud SMS.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🔸Enhanced comment time formatting with localized "time ago" display.</a:t>
            </a:r>
          </a:p>
          <a:p>
            <a:pPr lvl="1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🔸Various bug fixes and performance optimizations.</a:t>
            </a:r>
          </a:p>
        </p:txBody>
      </p:sp>
    </p:spTree>
    <p:extLst>
      <p:ext uri="{BB962C8B-B14F-4D97-AF65-F5344CB8AC3E}">
        <p14:creationId xmlns:p14="http://schemas.microsoft.com/office/powerpoint/2010/main" val="827069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7">
            <a:extLst>
              <a:ext uri="{FF2B5EF4-FFF2-40B4-BE49-F238E27FC236}">
                <a16:creationId xmlns:a16="http://schemas.microsoft.com/office/drawing/2014/main" id="{0BDBDC2D-E1AA-42D9-A319-787C5D40B9CB}"/>
              </a:ext>
            </a:extLst>
          </p:cNvPr>
          <p:cNvSpPr txBox="1"/>
          <p:nvPr/>
        </p:nvSpPr>
        <p:spPr>
          <a:xfrm>
            <a:off x="484496" y="264504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Upcoming major version: ABP 9.1.0 PRO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236988-43AD-40CF-AB14-35D8FE2B9EF3}"/>
              </a:ext>
            </a:extLst>
          </p:cNvPr>
          <p:cNvSpPr txBox="1"/>
          <p:nvPr/>
        </p:nvSpPr>
        <p:spPr>
          <a:xfrm>
            <a:off x="8333033" y="372225"/>
            <a:ext cx="3374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Expected release date </a:t>
            </a:r>
            <a:r>
              <a:rPr lang="en-US" b="1" dirty="0"/>
              <a:t>11 March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A69F0E-6EB3-4C11-877C-F18B91848431}"/>
              </a:ext>
            </a:extLst>
          </p:cNvPr>
          <p:cNvSpPr txBox="1"/>
          <p:nvPr/>
        </p:nvSpPr>
        <p:spPr>
          <a:xfrm>
            <a:off x="401369" y="1197148"/>
            <a:ext cx="6155295" cy="528862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28600" indent="-228600">
              <a:lnSpc>
                <a:spcPct val="107000"/>
              </a:lnSpc>
              <a:spcAft>
                <a:spcPts val="900"/>
              </a:spcAft>
              <a:tabLst>
                <a:tab pos="228600" algn="l"/>
              </a:tabLst>
            </a:pPr>
            <a:r>
              <a:rPr lang="en-US" sz="1200" b="1" dirty="0">
                <a:latin typeface="Lexend"/>
              </a:rPr>
              <a:t>🔶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Security &amp; Authentication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Improved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token lifetime validation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Revoking session when switching users.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Added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idle session warnings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Blazor and Angular.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Option to force-enable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PKCE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1200" dirty="0" err="1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OpenIddict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9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Encryption of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secret settings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security.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Aft>
                <a:spcPts val="900"/>
              </a:spcAft>
              <a:tabLst>
                <a:tab pos="228600" algn="l"/>
              </a:tabLst>
            </a:pPr>
            <a:r>
              <a:rPr lang="en-US" sz="1200" b="1" dirty="0">
                <a:latin typeface="Lexend"/>
              </a:rPr>
              <a:t>🔶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Blazor &amp; MVC Improvements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Enhanced support for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Blazor </a:t>
            </a:r>
            <a:r>
              <a:rPr lang="en-US" sz="1200" b="1" dirty="0" err="1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WebAssembly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bundling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Fixes for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Blazor entity creation and repository generation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Mobile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UI/UX enhancements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Blazor and MVC.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9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Unification of the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bundling system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Blazor and MVC.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Aft>
                <a:spcPts val="900"/>
              </a:spcAft>
              <a:tabLst>
                <a:tab pos="228600" algn="l"/>
              </a:tabLst>
            </a:pPr>
            <a:r>
              <a:rPr lang="en-US" sz="1200" b="1" dirty="0">
                <a:latin typeface="Lexend"/>
              </a:rPr>
              <a:t>🔶 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Angular Enhancements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Fixed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organization unit selection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issues.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UI updates for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 detail modal, menu contributors, and sessions page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Resolved </a:t>
            </a:r>
            <a:r>
              <a:rPr lang="en-US" sz="1200" b="1" dirty="0" err="1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Eslint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dependency and validation issues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Upgraded to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Angular 19.x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improved performance.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9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Adjusted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navbar and security logs redirection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Aft>
                <a:spcPts val="900"/>
              </a:spcAft>
              <a:tabLst>
                <a:tab pos="228600" algn="l"/>
              </a:tabLst>
            </a:pPr>
            <a:endParaRPr lang="en-US" sz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1C1996-ED95-4E67-8FF5-127229801F2A}"/>
              </a:ext>
            </a:extLst>
          </p:cNvPr>
          <p:cNvSpPr txBox="1"/>
          <p:nvPr/>
        </p:nvSpPr>
        <p:spPr>
          <a:xfrm>
            <a:off x="6226752" y="1115009"/>
            <a:ext cx="6094268" cy="5370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07000"/>
              </a:lnSpc>
              <a:spcAft>
                <a:spcPts val="900"/>
              </a:spcAft>
              <a:tabLst>
                <a:tab pos="228600" algn="l"/>
              </a:tabLst>
            </a:pPr>
            <a:r>
              <a:rPr lang="en-US" sz="1200" b="1" dirty="0">
                <a:latin typeface="Lexend"/>
              </a:rPr>
              <a:t>🔶 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Suite &amp; SaaS Updates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Fixes for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Suite default values and data table overflow issues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Improved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connection string management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an option to disable tenant-based configuration.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</a:t>
            </a:r>
            <a:r>
              <a:rPr lang="en-US" sz="1200" dirty="0" err="1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Saas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over-subscription prevention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9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Adjusted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menu contributors for </a:t>
            </a:r>
            <a:r>
              <a:rPr lang="en-US" sz="1200" b="1" dirty="0" err="1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CMSKit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 SaaS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Aft>
                <a:spcPts val="900"/>
              </a:spcAft>
              <a:tabLst>
                <a:tab pos="228600" algn="l"/>
              </a:tabLst>
            </a:pPr>
            <a:r>
              <a:rPr lang="en-US" sz="1200" b="1" dirty="0">
                <a:latin typeface="Lexend"/>
              </a:rPr>
              <a:t>🔶 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 &amp; Media Handling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Fixed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profile picture upload issues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9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Improved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 upload support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Aft>
                <a:spcPts val="900"/>
              </a:spcAft>
              <a:tabLst>
                <a:tab pos="228600" algn="l"/>
              </a:tabLst>
            </a:pPr>
            <a:r>
              <a:rPr lang="en-US" sz="1200" b="1" dirty="0">
                <a:latin typeface="Lexend"/>
              </a:rPr>
              <a:t>🔶 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Quality of Life Improvements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Refactored input fields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improve accessibility.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Improved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localization texts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Sorting enhancements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(default sort by creation time).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9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Added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permissions for dynamic menu items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Aft>
                <a:spcPts val="900"/>
              </a:spcAft>
              <a:tabLst>
                <a:tab pos="228600" algn="l"/>
              </a:tabLst>
            </a:pPr>
            <a:r>
              <a:rPr lang="en-US" sz="1200" b="1" dirty="0">
                <a:latin typeface="Lexend"/>
              </a:rPr>
              <a:t>🔶 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Technical Updates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Upgraded 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 Actions cache and test environment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8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Updated </a:t>
            </a:r>
            <a:r>
              <a:rPr lang="en-US" sz="1200" b="1" dirty="0" err="1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Dockerfile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Blazor deployment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28600">
              <a:lnSpc>
                <a:spcPct val="107000"/>
              </a:lnSpc>
              <a:spcAft>
                <a:spcPts val="900"/>
              </a:spcAft>
              <a:tabLst>
                <a:tab pos="228600" algn="l"/>
              </a:tabLst>
            </a:pP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	Upgraded </a:t>
            </a:r>
            <a:r>
              <a:rPr lang="en-US" sz="1200" b="1" dirty="0" err="1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Iyzico</a:t>
            </a:r>
            <a:r>
              <a:rPr lang="en-US" sz="1200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NuGet packages</a:t>
            </a:r>
            <a:r>
              <a:rPr lang="en-US" sz="12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6519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7">
            <a:extLst>
              <a:ext uri="{FF2B5EF4-FFF2-40B4-BE49-F238E27FC236}">
                <a16:creationId xmlns:a16="http://schemas.microsoft.com/office/drawing/2014/main" id="{0BDBDC2D-E1AA-42D9-A319-787C5D40B9CB}"/>
              </a:ext>
            </a:extLst>
          </p:cNvPr>
          <p:cNvSpPr txBox="1"/>
          <p:nvPr/>
        </p:nvSpPr>
        <p:spPr>
          <a:xfrm>
            <a:off x="508559" y="493104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Studio Updates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6FC54A-9E56-42DB-9FE8-3F88C7EBC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836"/>
            <a:ext cx="11337758" cy="4351338"/>
          </a:xfrm>
        </p:spPr>
        <p:txBody>
          <a:bodyPr>
            <a:normAutofit fontScale="92500"/>
          </a:bodyPr>
          <a:lstStyle/>
          <a:p>
            <a:pPr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User login via abp.io website</a:t>
            </a:r>
          </a:p>
          <a:p>
            <a:pPr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Upgraded ABP Studio to .NET 9</a:t>
            </a:r>
          </a:p>
          <a:p>
            <a:pPr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Auto-installing </a:t>
            </a: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prerequisites</a:t>
            </a:r>
            <a:r>
              <a:rPr lang="en-US" sz="3200" b="0" i="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when installing ABP Studio</a:t>
            </a:r>
          </a:p>
          <a:p>
            <a:pPr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Feature to add services while creating microservice solutions</a:t>
            </a:r>
          </a:p>
          <a:p>
            <a:pPr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Fixed problems on generated Docker files after project creation</a:t>
            </a:r>
          </a:p>
          <a:p>
            <a:pPr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Fixed problems with Readme files, after creating a new project</a:t>
            </a:r>
          </a:p>
        </p:txBody>
      </p:sp>
    </p:spTree>
    <p:extLst>
      <p:ext uri="{BB962C8B-B14F-4D97-AF65-F5344CB8AC3E}">
        <p14:creationId xmlns:p14="http://schemas.microsoft.com/office/powerpoint/2010/main" val="2272248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7569233" y="1293853"/>
            <a:ext cx="3943600" cy="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-US" sz="2400" dirty="0">
                <a:solidFill>
                  <a:srgbClr val="2D167E"/>
                </a:solidFill>
              </a:rPr>
              <a:t>Follow me on Twitter</a:t>
            </a:r>
          </a:p>
        </p:txBody>
      </p:sp>
      <p:sp>
        <p:nvSpPr>
          <p:cNvPr id="74" name="Google Shape;74;p3"/>
          <p:cNvSpPr txBox="1"/>
          <p:nvPr/>
        </p:nvSpPr>
        <p:spPr>
          <a:xfrm>
            <a:off x="587726" y="201864"/>
            <a:ext cx="11299473" cy="1241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Lexend"/>
              </a:rPr>
              <a:t>That’s all from me  </a:t>
            </a:r>
            <a:r>
              <a:rPr lang="en-US" sz="5333" b="1" dirty="0">
                <a:solidFill>
                  <a:srgbClr val="292D33"/>
                </a:solidFill>
                <a:latin typeface="Lexend"/>
                <a:ea typeface="Lexend"/>
                <a:cs typeface="Lexend"/>
                <a:sym typeface="Wingdings" panose="05000000000000000000" pitchFamily="2" charset="2"/>
              </a:rPr>
              <a:t></a:t>
            </a:r>
            <a:endParaRPr lang="en-US" sz="5333" b="1" dirty="0">
              <a:solidFill>
                <a:srgbClr val="292D3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9233" y="1897520"/>
            <a:ext cx="3943600" cy="3943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AB02D85-359E-47F9-8FE0-B0E0A248E4C2}"/>
              </a:ext>
            </a:extLst>
          </p:cNvPr>
          <p:cNvGrpSpPr/>
          <p:nvPr/>
        </p:nvGrpSpPr>
        <p:grpSpPr>
          <a:xfrm>
            <a:off x="936467" y="2188260"/>
            <a:ext cx="6294477" cy="3362119"/>
            <a:chOff x="802790" y="2221559"/>
            <a:chExt cx="6294477" cy="3362119"/>
          </a:xfrm>
        </p:grpSpPr>
        <p:sp>
          <p:nvSpPr>
            <p:cNvPr id="76" name="Google Shape;76;p3"/>
            <p:cNvSpPr txBox="1"/>
            <p:nvPr/>
          </p:nvSpPr>
          <p:spPr>
            <a:xfrm>
              <a:off x="1847267" y="2351231"/>
              <a:ext cx="5250000" cy="6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/>
            <a:p>
              <a:r>
                <a:rPr lang="en-US" sz="2800" dirty="0">
                  <a:solidFill>
                    <a:srgbClr val="292D3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Alper Ebicoglu</a:t>
              </a:r>
              <a:endParaRPr sz="2800" dirty="0">
                <a:solidFill>
                  <a:srgbClr val="292D33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0F574-F12A-45CF-9543-DB90EF71F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790" y="2221559"/>
              <a:ext cx="944113" cy="936545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6B888A0-ACBE-49CB-ADAF-E1BAB7F91E46}"/>
                </a:ext>
              </a:extLst>
            </p:cNvPr>
            <p:cNvGrpSpPr/>
            <p:nvPr/>
          </p:nvGrpSpPr>
          <p:grpSpPr>
            <a:xfrm>
              <a:off x="924713" y="3630634"/>
              <a:ext cx="5171287" cy="1953044"/>
              <a:chOff x="914956" y="1895258"/>
              <a:chExt cx="6086539" cy="2485184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33CAF8B-80E2-4777-B62B-C84AB731A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956" y="1895258"/>
                <a:ext cx="528330" cy="5400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E4A21CC-529B-4A84-A662-9792578B5B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956" y="2834253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60E5F64C-A65E-461D-A446-1BB76A0C9C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14956" y="382406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013982C9-4900-4B67-B237-409A27CFF1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00" y="1924333"/>
                <a:ext cx="5489495" cy="54000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https://twitter.com/</a:t>
                </a:r>
                <a:r>
                  <a:rPr lang="en-US" sz="20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alperebicoglu</a:t>
                </a:r>
                <a:r>
                  <a:rPr lang="en-US" sz="2000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 </a:t>
                </a:r>
                <a:endParaRPr lang="en-US" sz="2000" dirty="0">
                  <a:latin typeface="Euclid Circular B" panose="020B0504000000000000" pitchFamily="34" charset="0"/>
                  <a:ea typeface="Euclid Circular B" panose="020B0504000000000000" pitchFamily="34" charset="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5D69F4B6-8C5A-45A6-ADF6-4FE3B885F3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00" y="3840442"/>
                <a:ext cx="5489495" cy="54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https://medium.com</a:t>
                </a:r>
                <a:r>
                  <a:rPr lang="en-US" sz="20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/@alperonline</a:t>
                </a:r>
              </a:p>
            </p:txBody>
          </p:sp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8DFA796-308C-4DAF-B4CD-0284935A5E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2000" y="2882389"/>
                <a:ext cx="5489495" cy="540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https://github.com/</a:t>
                </a:r>
                <a:r>
                  <a:rPr lang="en-US" sz="2000" b="1" dirty="0">
                    <a:latin typeface="Euclid Circular B" panose="020B0504000000000000" pitchFamily="34" charset="0"/>
                    <a:ea typeface="Euclid Circular B" panose="020B0504000000000000" pitchFamily="34" charset="0"/>
                  </a:rPr>
                  <a:t>ebicoglu</a:t>
                </a:r>
                <a:endParaRPr lang="en-US" sz="2000" b="1" dirty="0">
                  <a:latin typeface="Euclid Circular B" panose="020B0504000000000000" pitchFamily="34" charset="0"/>
                  <a:ea typeface="Euclid Circular B" panose="020B0504000000000000" pitchFamily="34" charset="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</p:txBody>
          </p:sp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AD5D48B-35FD-46FC-9FB4-E1F5BC5671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180" y="2126467"/>
            <a:ext cx="3485705" cy="34857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endPos="0" dist="508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C0A2F2-E0F7-421E-87C1-727E907BF0BB}"/>
              </a:ext>
            </a:extLst>
          </p:cNvPr>
          <p:cNvSpPr txBox="1"/>
          <p:nvPr/>
        </p:nvSpPr>
        <p:spPr>
          <a:xfrm>
            <a:off x="587827" y="6150022"/>
            <a:ext cx="100910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https://abp.io/community/articles/enhance-your-abp-project-with-custom-cursor-rules-pzwxzumo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879B5-FE80-4778-8EF2-7AD4B733C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15" y="1016826"/>
            <a:ext cx="8364149" cy="4965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B7F8BA-4194-486E-A58E-B7176A9F2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3807" y="4328576"/>
            <a:ext cx="211015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45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721CD-B66B-4A74-A708-003CAA111A1C}"/>
              </a:ext>
            </a:extLst>
          </p:cNvPr>
          <p:cNvSpPr txBox="1"/>
          <p:nvPr/>
        </p:nvSpPr>
        <p:spPr>
          <a:xfrm>
            <a:off x="417976" y="6211577"/>
            <a:ext cx="92759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https://abp.io/community/articles/building-a-crud-api-with-abp-framework-asp.net-core-and-postgresql-elrj0old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559E6D-3CE3-4B25-BD62-BD3F0A219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33" y="1028700"/>
            <a:ext cx="8703415" cy="5046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213BF2-F4CE-4337-B871-1344C21D8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3965" y="4359354"/>
            <a:ext cx="214315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34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EFD49-9211-4244-A75E-586838B7DDC5}"/>
              </a:ext>
            </a:extLst>
          </p:cNvPr>
          <p:cNvSpPr txBox="1"/>
          <p:nvPr/>
        </p:nvSpPr>
        <p:spPr>
          <a:xfrm>
            <a:off x="419100" y="6150022"/>
            <a:ext cx="9246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https://abp.io/community/articles/encryption-and-decryption-in-abp-framework-37uqhdwz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64F2A1-7827-40D3-A56F-0646E3FD3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" y="1160160"/>
            <a:ext cx="8170552" cy="4537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A1B972-3904-4399-82BA-62BBC5B2C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1385" y="4359354"/>
            <a:ext cx="210986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23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C1144-36A3-424C-A60C-27A5BC3CC72D}"/>
              </a:ext>
            </a:extLst>
          </p:cNvPr>
          <p:cNvSpPr txBox="1"/>
          <p:nvPr/>
        </p:nvSpPr>
        <p:spPr>
          <a:xfrm>
            <a:off x="714375" y="6244268"/>
            <a:ext cx="90569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https://abp.io/community/articles/x3u3uvk3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0165F6-77B4-448A-9106-547DA343E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29" y="1014983"/>
            <a:ext cx="9056915" cy="51377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3C6256-8393-4776-8F4C-0B4AAD22F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544" y="4347677"/>
            <a:ext cx="207167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93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7A687-952A-417E-8266-061A68FF5AFA}"/>
              </a:ext>
            </a:extLst>
          </p:cNvPr>
          <p:cNvSpPr txBox="1"/>
          <p:nvPr/>
        </p:nvSpPr>
        <p:spPr>
          <a:xfrm>
            <a:off x="395287" y="6150022"/>
            <a:ext cx="10610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https://abp.io/community/articles/i3eirlsf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026ED-9481-4C43-A8C5-72AB0835A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68" y="1005839"/>
            <a:ext cx="8346656" cy="4979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34934B-5750-4F67-BC9F-6DBF4B2BE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2541" y="4174688"/>
            <a:ext cx="220417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86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714375" y="338646"/>
            <a:ext cx="789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Community News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F180A8-90D9-4B07-A3C1-45C3C6FDDCEC}"/>
              </a:ext>
            </a:extLst>
          </p:cNvPr>
          <p:cNvSpPr txBox="1"/>
          <p:nvPr/>
        </p:nvSpPr>
        <p:spPr>
          <a:xfrm>
            <a:off x="814960" y="6150022"/>
            <a:ext cx="7954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https://abp.io/community/articles/1t84suxg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C13D48-C7DF-4467-A2B1-AFC7C521E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60" y="909000"/>
            <a:ext cx="9539999" cy="50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F636C8-EC62-4F4A-B4C0-5CDDDD6B6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7979" y="4359354"/>
            <a:ext cx="213433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40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ver Image">
            <a:extLst>
              <a:ext uri="{FF2B5EF4-FFF2-40B4-BE49-F238E27FC236}">
                <a16:creationId xmlns:a16="http://schemas.microsoft.com/office/drawing/2014/main" id="{7C1F4A0D-21BD-410C-815F-B1CD5B31B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69"/>
          <a:stretch/>
        </p:blipFill>
        <p:spPr bwMode="auto">
          <a:xfrm>
            <a:off x="0" y="-165389"/>
            <a:ext cx="12192000" cy="54542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037ED2-5513-49AD-98F1-506291669C84}"/>
              </a:ext>
            </a:extLst>
          </p:cNvPr>
          <p:cNvSpPr txBox="1"/>
          <p:nvPr/>
        </p:nvSpPr>
        <p:spPr>
          <a:xfrm>
            <a:off x="302888" y="5611503"/>
            <a:ext cx="88335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800" b="0" i="0" dirty="0">
                <a:solidFill>
                  <a:srgbClr val="555F73"/>
                </a:solidFill>
                <a:effectLst/>
                <a:latin typeface="Lexend"/>
              </a:rPr>
              <a:t>How to get the </a:t>
            </a:r>
            <a:r>
              <a:rPr lang="en-US" sz="4800" dirty="0">
                <a:solidFill>
                  <a:srgbClr val="555F73"/>
                </a:solidFill>
                <a:latin typeface="Lexend"/>
              </a:rPr>
              <a:t>d</a:t>
            </a:r>
            <a:r>
              <a:rPr lang="en-US" sz="4800" b="0" i="0" dirty="0">
                <a:solidFill>
                  <a:srgbClr val="555F73"/>
                </a:solidFill>
                <a:effectLst/>
                <a:latin typeface="Lexend"/>
              </a:rPr>
              <a:t>iscount? 👉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07CEC9-50DD-4AEC-9307-90CEF10CE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300" y="5276831"/>
            <a:ext cx="1470420" cy="15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97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7">
            <a:extLst>
              <a:ext uri="{FF2B5EF4-FFF2-40B4-BE49-F238E27FC236}">
                <a16:creationId xmlns:a16="http://schemas.microsoft.com/office/drawing/2014/main" id="{54DC7841-300F-4DCC-A490-6A75B65775FA}"/>
              </a:ext>
            </a:extLst>
          </p:cNvPr>
          <p:cNvSpPr txBox="1"/>
          <p:nvPr/>
        </p:nvSpPr>
        <p:spPr>
          <a:xfrm>
            <a:off x="522229" y="331914"/>
            <a:ext cx="101901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92D33"/>
                </a:solidFill>
                <a:latin typeface="Lexend" pitchFamily="2" charset="0"/>
              </a:rPr>
              <a:t>ABP Sponsoring 👉 </a:t>
            </a:r>
            <a:r>
              <a:rPr lang="en-US" sz="3200" b="1" dirty="0">
                <a:solidFill>
                  <a:srgbClr val="292D33"/>
                </a:solidFill>
                <a:latin typeface="Lexend"/>
              </a:rPr>
              <a:t>BASTA Conference </a:t>
            </a:r>
            <a:r>
              <a:rPr lang="en-US" sz="3200" b="1" i="0" dirty="0">
                <a:solidFill>
                  <a:srgbClr val="292D33"/>
                </a:solidFill>
                <a:effectLst/>
                <a:latin typeface="Lexend"/>
              </a:rPr>
              <a:t>🌍 Germany</a:t>
            </a:r>
          </a:p>
          <a:p>
            <a:endParaRPr lang="en-US" sz="3200" b="1" dirty="0">
              <a:solidFill>
                <a:srgbClr val="292D33"/>
              </a:solidFill>
              <a:latin typeface="Lexen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414526-56F0-434C-A71D-5B1CC7511F44}"/>
              </a:ext>
            </a:extLst>
          </p:cNvPr>
          <p:cNvSpPr txBox="1"/>
          <p:nvPr/>
        </p:nvSpPr>
        <p:spPr>
          <a:xfrm>
            <a:off x="5423413" y="726170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https://abp.io/blog/Catch-Us-At-BASTA-Frankfurt-2025</a:t>
            </a:r>
          </a:p>
        </p:txBody>
      </p:sp>
      <p:pic>
        <p:nvPicPr>
          <p:cNvPr id="1026" name="Picture 2" descr="Cover Image">
            <a:extLst>
              <a:ext uri="{FF2B5EF4-FFF2-40B4-BE49-F238E27FC236}">
                <a16:creationId xmlns:a16="http://schemas.microsoft.com/office/drawing/2014/main" id="{4253805D-18D8-42B4-9311-838A116A9A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1" t="11467" r="4966" b="28262"/>
          <a:stretch/>
        </p:blipFill>
        <p:spPr bwMode="auto">
          <a:xfrm>
            <a:off x="-21654" y="-45720"/>
            <a:ext cx="12213654" cy="430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8AFBB07-2F7F-4396-AE62-E7C77AD34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186" y="3831696"/>
            <a:ext cx="4322667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9641BC8-F168-4A75-898E-2590BF383A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9" r="33672"/>
          <a:stretch/>
        </p:blipFill>
        <p:spPr bwMode="auto">
          <a:xfrm>
            <a:off x="4792221" y="3831696"/>
            <a:ext cx="2603436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8EB8DE-8DEC-4D27-A0D3-74111484A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9660" y="329132"/>
            <a:ext cx="2125509" cy="216000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AAB36AB-CCB7-4B0E-A41F-48D02799D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26" y="3831696"/>
            <a:ext cx="4322667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36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5219</TotalTime>
  <Words>1207</Words>
  <Application>Microsoft Office PowerPoint</Application>
  <PresentationFormat>Widescreen</PresentationFormat>
  <Paragraphs>146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Calibri</vt:lpstr>
      <vt:lpstr>Calibri Light</vt:lpstr>
      <vt:lpstr>Euclid Circular B</vt:lpstr>
      <vt:lpstr>Helvetica</vt:lpstr>
      <vt:lpstr>Lexend</vt:lpstr>
      <vt:lpstr>Open Sans</vt:lpstr>
      <vt:lpstr>Poppins</vt:lpstr>
      <vt:lpstr>Poppins Medium</vt:lpstr>
      <vt:lpstr>Segoe UI Light</vt:lpstr>
      <vt:lpstr>Office Teması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Yasin Aydın</dc:creator>
  <cp:lastModifiedBy>Alper Ebiçoğlu</cp:lastModifiedBy>
  <cp:revision>434</cp:revision>
  <dcterms:created xsi:type="dcterms:W3CDTF">2023-08-29T10:33:10Z</dcterms:created>
  <dcterms:modified xsi:type="dcterms:W3CDTF">2025-02-27T14:55:51Z</dcterms:modified>
</cp:coreProperties>
</file>